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84" r:id="rId21"/>
    <p:sldId id="290" r:id="rId22"/>
    <p:sldId id="286" r:id="rId23"/>
    <p:sldId id="291" r:id="rId24"/>
    <p:sldId id="288" r:id="rId25"/>
    <p:sldId id="289" r:id="rId26"/>
    <p:sldId id="276" r:id="rId27"/>
    <p:sldId id="277" r:id="rId28"/>
    <p:sldId id="292" r:id="rId29"/>
    <p:sldId id="278" r:id="rId30"/>
    <p:sldId id="295" r:id="rId31"/>
    <p:sldId id="293" r:id="rId32"/>
    <p:sldId id="279" r:id="rId33"/>
    <p:sldId id="280" r:id="rId34"/>
    <p:sldId id="296" r:id="rId35"/>
    <p:sldId id="297" r:id="rId36"/>
    <p:sldId id="281" r:id="rId37"/>
    <p:sldId id="282" r:id="rId38"/>
    <p:sldId id="2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3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8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1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6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7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0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E06A-0E00-4BEE-BD3C-5737C2D875C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.jp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5.jpg"/><Relationship Id="rId5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5.jp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5.jp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5.jpg"/><Relationship Id="rId5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aria\Desktop\&#1044;&#1048;&#1043;&#1048;&#1058;&#1040;&#1051;&#1048;&#1047;&#1040;&#1062;&#1048;&#1071;\&#1047;&#1072;&#1076;&#1072;&#1095;&#1072;1%20&#1050;&#1072;&#1087;&#1089;&#1091;&#1083;&#1072;&#1094;&#1080;&#1103;%20-%20&#1076;&#1072;&#1085;&#1085;&#1080;&#1090;&#1077;%20&#1085;&#1072;%20&#1087;&#1086;&#1090;&#1088;&#1077;&#1073;&#1080;&#1090;&#1077;&#1083;\&#1047;&#1072;&#1076;&#1072;&#1095;&#1072;1%20&#1050;&#1072;&#1087;&#1089;&#1091;&#1083;&#1072;&#1094;&#1080;&#1103;%20-%20&#1076;&#1072;&#1085;&#1085;&#1080;&#1090;&#1077;%20&#1085;&#1072;%20&#1087;&#1086;&#1090;&#1088;&#1077;&#1073;&#1080;&#1090;&#1077;&#1083;.sl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jp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jp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5.jp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80" y="1523433"/>
            <a:ext cx="9144000" cy="2387600"/>
          </a:xfrm>
        </p:spPr>
        <p:txBody>
          <a:bodyPr>
            <a:normAutofit/>
          </a:bodyPr>
          <a:lstStyle/>
          <a:p>
            <a:r>
              <a:rPr lang="ru-RU" sz="7200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Капсулация. </a:t>
            </a:r>
            <a:r>
              <a:rPr lang="ru-RU" sz="7200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Статични атрибути и методи.</a:t>
            </a:r>
            <a:endParaRPr lang="en-US" sz="72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9288" y="6093542"/>
            <a:ext cx="6115664" cy="607142"/>
          </a:xfrm>
        </p:spPr>
        <p:txBody>
          <a:bodyPr>
            <a:noAutofit/>
          </a:bodyPr>
          <a:lstStyle/>
          <a:p>
            <a:r>
              <a:rPr lang="bg-BG" sz="2800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Изготвил: Мария Денишева-Илиева</a:t>
            </a:r>
            <a:endParaRPr lang="en-US" sz="28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81" y="1597555"/>
            <a:ext cx="2635046" cy="25494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49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324" y="3893573"/>
            <a:ext cx="3742458" cy="36589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9432" y="1649813"/>
            <a:ext cx="1091380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Как наричаме метод, който не връща стойност?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70777" y="6094874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295" y="4069949"/>
            <a:ext cx="3339127" cy="30404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8258" y="1258788"/>
            <a:ext cx="1094038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Как наричаме метод, който връща стойност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към кода, който го извиква?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41281" y="609825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4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96" y="4206823"/>
            <a:ext cx="2990850" cy="280987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58762" y="1256522"/>
            <a:ext cx="10962968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Как наричаме основния метод,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който започва изпълнението на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програмата и в който се създават обектите?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28092" y="6114537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469" y="4014193"/>
            <a:ext cx="3926759" cy="33032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2991" y="1735299"/>
            <a:ext cx="1093347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Кой е типът данни  за цели числа?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69099" y="6026048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7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94" y="4100053"/>
            <a:ext cx="3058610" cy="2990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" y="1571154"/>
            <a:ext cx="1095313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Кой е типът данни за текстови стойности?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49434" y="6163700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8929" y="1443336"/>
            <a:ext cx="1097971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Кой е типът данни за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реални числа с плаваща запетая?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46" y="4174954"/>
            <a:ext cx="2990850" cy="2809875"/>
          </a:xfrm>
          <a:prstGeom prst="rect">
            <a:avLst/>
          </a:prstGeom>
        </p:spPr>
      </p:pic>
      <p:pic>
        <p:nvPicPr>
          <p:cNvPr id="4" name="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41279" y="622269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1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803" y="3991897"/>
            <a:ext cx="3926181" cy="33027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7923" y="1266902"/>
            <a:ext cx="1091380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 Кой модификатор на достъп позволява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използването на поле или метод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извън класа?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65745" y="622269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830" y="1291388"/>
            <a:ext cx="10972800" cy="21236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dirty="0" smtClean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 Кой </a:t>
            </a:r>
            <a:r>
              <a:rPr lang="ru-RU" sz="4400" b="1" dirty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модификатор на достъп ограничава</a:t>
            </a:r>
          </a:p>
          <a:p>
            <a:pPr algn="ctr"/>
            <a:r>
              <a:rPr lang="ru-RU" sz="4400" b="1" dirty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използването на поле или метод </a:t>
            </a:r>
          </a:p>
          <a:p>
            <a:pPr algn="ctr"/>
            <a:r>
              <a:rPr lang="ru-RU" sz="4400" b="1" dirty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в рамките на класа?</a:t>
            </a:r>
            <a:endParaRPr lang="en-US" sz="4400" b="1" dirty="0">
              <a:ln>
                <a:solidFill>
                  <a:schemeClr val="tx1"/>
                </a:solidFill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639" y="4065762"/>
            <a:ext cx="3260471" cy="2968800"/>
          </a:xfrm>
          <a:prstGeom prst="rect">
            <a:avLst/>
          </a:prstGeom>
        </p:spPr>
      </p:pic>
      <p:pic>
        <p:nvPicPr>
          <p:cNvPr id="4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59267" y="613420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22251" y="2751026"/>
            <a:ext cx="529093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bg-BG" sz="60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Победител е:    </a:t>
            </a:r>
            <a:endParaRPr lang="en-US" sz="6000" b="1" cap="none" spc="0" dirty="0">
              <a:ln>
                <a:solidFill>
                  <a:schemeClr val="tx1"/>
                </a:solidFill>
              </a:ln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87" y="330315"/>
            <a:ext cx="5595171" cy="630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6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4519" y="2130818"/>
            <a:ext cx="5116461" cy="28643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	</a:t>
            </a:r>
            <a:r>
              <a:rPr lang="ru-RU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Капсулацията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 е принцип, който използваме, за да скрием данните на обекта и да предоставим контролиран достъп до тях.</a:t>
            </a:r>
            <a:r>
              <a:rPr lang="en-US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 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 С нейна помощ защитаваме обекта от нежелани промени. </a:t>
            </a:r>
            <a:endParaRPr lang="en-US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60136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126480" y="517525"/>
            <a:ext cx="58978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Какво е капсулация? </a:t>
            </a:r>
            <a:endParaRPr lang="en-US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0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Цели на урока:</a:t>
            </a:r>
            <a:endParaRPr lang="en-US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разберем какво е капсулация и защо е важна в програмирането.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научим как да защитаваме данните на обектите, като използваме </a:t>
            </a:r>
            <a:r>
              <a:rPr lang="en-US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public </a:t>
            </a:r>
            <a:r>
              <a:rPr lang="bg-BG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и </a:t>
            </a:r>
            <a:r>
              <a:rPr lang="en-US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private </a:t>
            </a:r>
            <a:r>
              <a:rPr lang="bg-BG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модификатори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разберем какво представляват статичните атрибути и методи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свържем теоретичните концепции с примери от реалния свят.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решим задачи, 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които използват капсулация и статични елементи за практическо приложение на знанията.</a:t>
            </a:r>
            <a:endParaRPr lang="en-US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4534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Пример: Без </a:t>
            </a:r>
            <a:r>
              <a:rPr lang="ru-RU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капсулиране</a:t>
            </a:r>
            <a:endParaRPr lang="en-US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4" y="1690688"/>
            <a:ext cx="5614218" cy="4995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0200"/>
            <a:ext cx="4008978" cy="3176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18" y="1690688"/>
            <a:ext cx="5614218" cy="4995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21" y="2600200"/>
            <a:ext cx="4036876" cy="3082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ight Arrow 10"/>
          <p:cNvSpPr/>
          <p:nvPr/>
        </p:nvSpPr>
        <p:spPr>
          <a:xfrm>
            <a:off x="5673213" y="3824748"/>
            <a:ext cx="779205" cy="491613"/>
          </a:xfrm>
          <a:prstGeom prst="rightArrow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9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Пример: </a:t>
            </a:r>
            <a:r>
              <a:rPr lang="ru-RU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капсулиране</a:t>
            </a:r>
            <a:endParaRPr lang="en-US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4" y="1690688"/>
            <a:ext cx="5614218" cy="4995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18" y="1690688"/>
            <a:ext cx="5614218" cy="49952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673213" y="3824748"/>
            <a:ext cx="779205" cy="491613"/>
          </a:xfrm>
          <a:prstGeom prst="rightArrow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20" y="2408902"/>
            <a:ext cx="4547574" cy="3598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084" y="2675986"/>
            <a:ext cx="4339716" cy="30562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845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1" y="181895"/>
            <a:ext cx="10515600" cy="56894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Проблеми при липса на капсулация:</a:t>
            </a:r>
            <a:endParaRPr lang="en-US" sz="36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225" y="3718436"/>
            <a:ext cx="3596916" cy="3218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03" y="3950724"/>
            <a:ext cx="2770997" cy="290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41" y="876069"/>
            <a:ext cx="8475407" cy="52877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889" y="1455174"/>
            <a:ext cx="7157885" cy="39230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683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1" y="181895"/>
            <a:ext cx="10515600" cy="56894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капсулацията решава тези проблеми?</a:t>
            </a:r>
            <a:endParaRPr lang="en-US" sz="36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225" y="3718436"/>
            <a:ext cx="3596916" cy="3218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03" y="3950724"/>
            <a:ext cx="2770997" cy="290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41" y="876069"/>
            <a:ext cx="8475407" cy="5287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980" y="2458065"/>
            <a:ext cx="6990735" cy="1828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34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0" y="1352395"/>
            <a:ext cx="5263946" cy="2614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43" y="3691088"/>
            <a:ext cx="8772218" cy="2975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821" y="1821519"/>
            <a:ext cx="4776941" cy="1675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1672" y="145616"/>
            <a:ext cx="4566469" cy="808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 Капсулиране:</a:t>
            </a:r>
            <a:endParaRPr lang="en-US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862887" y="1013406"/>
            <a:ext cx="2480648" cy="808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Резултат:</a:t>
            </a:r>
            <a:endParaRPr lang="en-US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522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3" y="1111045"/>
            <a:ext cx="7113024" cy="5592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45" y="808397"/>
            <a:ext cx="8475407" cy="2785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168" y="4742308"/>
            <a:ext cx="4414684" cy="16563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31673" y="145616"/>
            <a:ext cx="3645310" cy="808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Капсулиране:</a:t>
            </a:r>
            <a:endParaRPr lang="en-US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77287" y="3852415"/>
            <a:ext cx="2480648" cy="8081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Резултат:</a:t>
            </a:r>
            <a:endParaRPr lang="en-US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77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98592" cy="1325563"/>
          </a:xfrm>
        </p:spPr>
        <p:txBody>
          <a:bodyPr/>
          <a:lstStyle/>
          <a:p>
            <a:r>
              <a:rPr lang="ru-RU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за капсулация от реалния свят:</a:t>
            </a:r>
            <a:endParaRPr lang="en-US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3119"/>
            <a:ext cx="5288280" cy="4073843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“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Представете си </a:t>
            </a:r>
            <a:r>
              <a:rPr lang="ru-RU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банкомат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Парите вътре в банкомата са скрити (аналог на частните данни).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Единственият начин да взаимодействате с тях е чрез екрана и бутоните (публични методи).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Така банкоматът гарантира, че няма как да вземете пари, без да изпълните правилните стъпки.“</a:t>
            </a:r>
            <a:endParaRPr lang="en-US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64" y="0"/>
            <a:ext cx="5660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Задача1: Капсулация – данни на потребител</a:t>
            </a:r>
            <a:endParaRPr lang="en-US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43" y="2590995"/>
            <a:ext cx="3715868" cy="3768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01" y="1233613"/>
            <a:ext cx="5901199" cy="58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2" y="108154"/>
            <a:ext cx="5798727" cy="66711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66" y="480090"/>
            <a:ext cx="6315075" cy="27908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659" y="4558292"/>
            <a:ext cx="4350929" cy="166399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979799" y="3770672"/>
            <a:ext cx="2480648" cy="6538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b="1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Резултат:</a:t>
            </a:r>
            <a:endParaRPr lang="en-US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415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103" y="178312"/>
            <a:ext cx="5068824" cy="1325563"/>
          </a:xfrm>
        </p:spPr>
        <p:txBody>
          <a:bodyPr/>
          <a:lstStyle/>
          <a:p>
            <a:r>
              <a:rPr lang="en-US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bg-BG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Статично поле</a:t>
            </a:r>
            <a:endParaRPr lang="en-US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103" y="1779639"/>
            <a:ext cx="5068824" cy="468246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Поле, което принадлежи на класа, а не на конкретен обект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Статичното поле има една и съща стойност за всички обекти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Не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изисква създаване на обект, за да бъде достъпено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Синтаксис за достъп до статично поле:</a:t>
            </a:r>
          </a:p>
          <a:p>
            <a:pPr marL="0" indent="0" algn="just">
              <a:buNone/>
            </a:pPr>
            <a:r>
              <a:rPr lang="ru-RU" sz="24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Име на клас.Име на статично поле;</a:t>
            </a:r>
            <a:endParaRPr lang="en-US" sz="24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9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147" y="336164"/>
            <a:ext cx="6712117" cy="863907"/>
          </a:xfrm>
        </p:spPr>
        <p:txBody>
          <a:bodyPr>
            <a:normAutofit/>
          </a:bodyPr>
          <a:lstStyle/>
          <a:p>
            <a:r>
              <a:rPr lang="bg-BG" sz="4000" b="1" dirty="0" smtClean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Преговор: Игра „Лов на мухи“</a:t>
            </a:r>
            <a:endParaRPr lang="en-US" sz="4000" b="1" dirty="0">
              <a:ln>
                <a:solidFill>
                  <a:schemeClr val="tx1"/>
                </a:solidFill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44" y="4021394"/>
            <a:ext cx="2718687" cy="283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6058">
            <a:off x="816924" y="235442"/>
            <a:ext cx="1968446" cy="19126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848">
            <a:off x="1835309" y="3902517"/>
            <a:ext cx="2213147" cy="21288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0950">
            <a:off x="-30081" y="2002936"/>
            <a:ext cx="2233671" cy="22922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4192">
            <a:off x="9860745" y="2191942"/>
            <a:ext cx="2323983" cy="2201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542">
            <a:off x="8400813" y="3912095"/>
            <a:ext cx="2379539" cy="2435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89" y="40404"/>
            <a:ext cx="2639966" cy="2541422"/>
          </a:xfrm>
          <a:prstGeom prst="rect">
            <a:avLst/>
          </a:prstGeom>
        </p:spPr>
      </p:pic>
      <p:pic>
        <p:nvPicPr>
          <p:cNvPr id="18" name="Nachal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92360" y="1333460"/>
            <a:ext cx="638113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Като ударите правилната муха, покажете увереност, защото всеки точен удар ви приближава до победата! Нека най-добрият отбор победи!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21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103" y="178312"/>
            <a:ext cx="5068824" cy="1325563"/>
          </a:xfrm>
        </p:spPr>
        <p:txBody>
          <a:bodyPr/>
          <a:lstStyle/>
          <a:p>
            <a:r>
              <a:rPr lang="bg-BG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Статичен метод</a:t>
            </a:r>
            <a:endParaRPr lang="en-US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103" y="1779639"/>
            <a:ext cx="5068824" cy="46824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Метод, който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принадлежи на класа, а не на конкретен обект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Не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изисква създаване на обект, за да бъде достъпено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Синтаксис за извикване на статичен метод:</a:t>
            </a:r>
          </a:p>
          <a:p>
            <a:pPr marL="0" indent="0" algn="just">
              <a:buNone/>
            </a:pPr>
            <a:r>
              <a:rPr lang="ru-RU" sz="24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Име на клас.Име на статичен метод();</a:t>
            </a:r>
            <a:endParaRPr lang="en-US" sz="24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8304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2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17641"/>
            <a:ext cx="10515600" cy="854075"/>
          </a:xfrm>
        </p:spPr>
        <p:txBody>
          <a:bodyPr>
            <a:normAutofit/>
          </a:bodyPr>
          <a:lstStyle/>
          <a:p>
            <a:r>
              <a:rPr lang="bg-BG" sz="4000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за статичено поле и статичен метод:</a:t>
            </a:r>
            <a:endParaRPr lang="en-US" sz="40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1" y="1661653"/>
            <a:ext cx="6715125" cy="493579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816" y="1071716"/>
            <a:ext cx="5632041" cy="38195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046" y="4755360"/>
            <a:ext cx="4157508" cy="19779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26891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56337"/>
            <a:ext cx="5498592" cy="294301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Статичен </a:t>
            </a:r>
            <a:r>
              <a:rPr lang="ru-RU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атрибут: </a:t>
            </a:r>
            <a:r>
              <a:rPr lang="ru-RU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"Общо средства в банката" – обща сума пари, която всички клиенти добавят</a:t>
            </a:r>
            <a:r>
              <a:rPr lang="ru-RU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Статичен </a:t>
            </a:r>
            <a:r>
              <a:rPr lang="ru-RU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метод: </a:t>
            </a:r>
            <a:r>
              <a:rPr lang="ru-RU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Метод за добавяне на средства към общите средства в банката</a:t>
            </a:r>
            <a:endParaRPr lang="en-US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98592" cy="2299417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за </a:t>
            </a:r>
            <a:r>
              <a:rPr lang="bg-BG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статичен атрибут и метод</a:t>
            </a:r>
            <a:r>
              <a:rPr lang="ru-RU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реалния свят – Банкова система:</a:t>
            </a:r>
            <a:endParaRPr lang="en-US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71160"/>
            <a:ext cx="5425440" cy="67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163" y="1082880"/>
            <a:ext cx="8817230" cy="2210927"/>
          </a:xfrm>
        </p:spPr>
        <p:txBody>
          <a:bodyPr>
            <a:normAutofit/>
          </a:bodyPr>
          <a:lstStyle/>
          <a:p>
            <a:pPr algn="ctr"/>
            <a:r>
              <a:rPr lang="bg-BG" sz="5400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 №2 Статични атрибути и методи: Банкова система</a:t>
            </a:r>
            <a:endParaRPr lang="en-US" sz="54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hlinkClick r:id="rId3" action="ppaction://program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94" y="2880850"/>
            <a:ext cx="3504167" cy="35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6" y="1075864"/>
            <a:ext cx="7724775" cy="55911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480" y="411879"/>
            <a:ext cx="6686550" cy="22193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42" y="4471456"/>
            <a:ext cx="4869888" cy="17087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448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17" y="4137613"/>
            <a:ext cx="1719419" cy="25854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36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Кое е правилно написано за достъп до статичното поле </a:t>
            </a:r>
            <a:r>
              <a:rPr lang="en-US" sz="36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eye </a:t>
            </a:r>
            <a:r>
              <a:rPr lang="bg-BG" sz="36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клас </a:t>
            </a:r>
            <a:r>
              <a:rPr lang="en-US" sz="36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Person?</a:t>
            </a:r>
            <a:endParaRPr lang="en-US" sz="36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" y="1701974"/>
            <a:ext cx="5534025" cy="29241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43584" y="2318830"/>
            <a:ext cx="3657600" cy="7078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person1.eye = “Blue</a:t>
            </a:r>
            <a:r>
              <a:rPr lang="en-US" b="1" dirty="0" smtClean="0"/>
              <a:t>”;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61288" y="3282696"/>
            <a:ext cx="1143000" cy="566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Име на обект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48712" y="3292197"/>
            <a:ext cx="1143000" cy="566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Име на стат. поле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36136" y="3282696"/>
            <a:ext cx="1143000" cy="566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Стойност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011680" y="2880360"/>
            <a:ext cx="393192" cy="402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084291" y="2816620"/>
            <a:ext cx="125158" cy="529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950780" y="2880360"/>
            <a:ext cx="636746" cy="4118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51" y="1690688"/>
            <a:ext cx="5534025" cy="29241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122033" y="2307544"/>
            <a:ext cx="3657600" cy="7078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Person.eye = “Blue”;</a:t>
            </a:r>
            <a:endParaRPr lang="bg-BG" dirty="0"/>
          </a:p>
        </p:txBody>
      </p:sp>
      <p:sp>
        <p:nvSpPr>
          <p:cNvPr id="21" name="Rectangle 20"/>
          <p:cNvSpPr/>
          <p:nvPr/>
        </p:nvSpPr>
        <p:spPr>
          <a:xfrm>
            <a:off x="7039737" y="3271410"/>
            <a:ext cx="1143000" cy="566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Име на клас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527161" y="3280911"/>
            <a:ext cx="1143000" cy="566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Име на стат. поле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014585" y="3271410"/>
            <a:ext cx="1143000" cy="5669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Стойност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7890129" y="2869074"/>
            <a:ext cx="393192" cy="402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962740" y="2805334"/>
            <a:ext cx="125158" cy="529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9829229" y="2869074"/>
            <a:ext cx="636746" cy="4118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08977" y="2734055"/>
            <a:ext cx="855441" cy="85039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4000" b="1" dirty="0" smtClean="0"/>
              <a:t>А</a:t>
            </a:r>
            <a:endParaRPr lang="en-US" sz="4000" b="1" dirty="0"/>
          </a:p>
        </p:txBody>
      </p:sp>
      <p:sp>
        <p:nvSpPr>
          <p:cNvPr id="29" name="Oval 28"/>
          <p:cNvSpPr/>
          <p:nvPr/>
        </p:nvSpPr>
        <p:spPr>
          <a:xfrm>
            <a:off x="6198394" y="2816620"/>
            <a:ext cx="855441" cy="85039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4000" b="1" dirty="0" smtClean="0"/>
              <a:t>Б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28994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528" y="365125"/>
            <a:ext cx="5523271" cy="1325563"/>
          </a:xfrm>
        </p:spPr>
        <p:txBody>
          <a:bodyPr/>
          <a:lstStyle/>
          <a:p>
            <a:r>
              <a:rPr lang="bg-BG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научихме </a:t>
            </a:r>
            <a:r>
              <a:rPr lang="bg-BG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днес?</a:t>
            </a:r>
            <a:endParaRPr lang="en-US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632" y="1825625"/>
            <a:ext cx="4943168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bg-BG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Капсулация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bg-B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Статични атрибути и </a:t>
            </a:r>
            <a:r>
              <a:rPr lang="bg-BG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методи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bg-B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Реални </a:t>
            </a:r>
            <a:r>
              <a:rPr lang="bg-BG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примери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bg-BG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Практическо приложение</a:t>
            </a:r>
            <a:endParaRPr lang="en-US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22374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412" y="394622"/>
            <a:ext cx="5680587" cy="1325563"/>
          </a:xfrm>
        </p:spPr>
        <p:txBody>
          <a:bodyPr/>
          <a:lstStyle/>
          <a:p>
            <a:r>
              <a:rPr lang="bg-BG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Домашна работа</a:t>
            </a:r>
            <a:endParaRPr lang="en-US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412" y="1894450"/>
            <a:ext cx="5680588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Вашата задача е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:</a:t>
            </a:r>
          </a:p>
          <a:p>
            <a:pPr algn="just"/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създадете клас Книга, който използва капсулация за защита на данните (заглавие, автор, брой страници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).</a:t>
            </a:r>
          </a:p>
          <a:p>
            <a:pPr algn="just"/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направите клас Училище, в който да добавите статичен атрибут за общия брой ученици и метод за увеличаването им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</a:p>
          <a:p>
            <a:pPr marL="0" indent="0" algn="just">
              <a:buNone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Очаквам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вашите решения на следващия урок!</a:t>
            </a:r>
            <a:endParaRPr lang="en-US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02" y="0"/>
            <a:ext cx="5211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1291" y="2361073"/>
            <a:ext cx="6046838" cy="1325563"/>
          </a:xfrm>
        </p:spPr>
        <p:txBody>
          <a:bodyPr>
            <a:normAutofit/>
          </a:bodyPr>
          <a:lstStyle/>
          <a:p>
            <a:r>
              <a:rPr lang="bg-BG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Благодаря Ви за вниманието!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983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60" y="4119715"/>
            <a:ext cx="3183272" cy="2990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8259" y="1373006"/>
            <a:ext cx="1095313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1. </a:t>
            </a:r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</a:rPr>
              <a:t>Какво представлява шаблонът, който дефинира полета,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</a:rPr>
              <a:t>свойства, методи и конструктори?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/>
            </a:endParaRPr>
          </a:p>
        </p:txBody>
      </p:sp>
      <p:pic>
        <p:nvPicPr>
          <p:cNvPr id="6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82286" y="5877315"/>
            <a:ext cx="487363" cy="487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5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29" y="1833834"/>
            <a:ext cx="1092363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dirty="0" smtClean="0">
                <a:ln w="9525"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Как наричаме екземпляр от класа, </a:t>
            </a:r>
          </a:p>
          <a:p>
            <a:pPr algn="ctr"/>
            <a:r>
              <a:rPr lang="ru-RU" sz="4400" b="1" dirty="0" smtClean="0">
                <a:ln w="9525"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създаден чрез неговия конструктор?</a:t>
            </a:r>
            <a:endParaRPr lang="en-US" sz="4400" b="1" dirty="0">
              <a:ln w="9525">
                <a:solidFill>
                  <a:schemeClr val="tx1"/>
                </a:solidFill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353" y="3934377"/>
            <a:ext cx="3657600" cy="3576018"/>
          </a:xfrm>
          <a:prstGeom prst="rect">
            <a:avLst/>
          </a:prstGeom>
        </p:spPr>
      </p:pic>
      <p:pic>
        <p:nvPicPr>
          <p:cNvPr id="6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3629" y="6252190"/>
            <a:ext cx="487363" cy="487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213415" y="3213937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636" y="4115370"/>
            <a:ext cx="3181810" cy="2952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7587" y="1403093"/>
            <a:ext cx="1094330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Как се наричат променливите,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които се дефинират вътре в класа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определят състоянието на обекта?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69099" y="6193196"/>
            <a:ext cx="487363" cy="487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2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116" y="3962400"/>
            <a:ext cx="3886016" cy="32689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8929" y="1423670"/>
            <a:ext cx="1107112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Какви методи използваме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достъп до частните полета на класа?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7925" y="6242358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4333" y="1116209"/>
            <a:ext cx="109728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Как се нарича конструктор,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който не приема параметри и не задава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предварително стойности на полетата?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6047">
            <a:off x="-539605" y="3978441"/>
            <a:ext cx="3907393" cy="3259062"/>
          </a:xfrm>
          <a:prstGeom prst="rect">
            <a:avLst/>
          </a:prstGeom>
        </p:spPr>
      </p:pic>
      <p:pic>
        <p:nvPicPr>
          <p:cNvPr id="4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9770" y="6271854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764" y="3924454"/>
            <a:ext cx="4202062" cy="35480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4668" y="1480447"/>
            <a:ext cx="1098263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Как се нарича конструктор,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който приема параметри за инициализация на полетата?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19938" y="617353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274952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7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724</Words>
  <Application>Microsoft Office PowerPoint</Application>
  <PresentationFormat>Widescreen</PresentationFormat>
  <Paragraphs>96</Paragraphs>
  <Slides>38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Капсулация. Статични атрибути и методи.</vt:lpstr>
      <vt:lpstr>1. Цели на урока:</vt:lpstr>
      <vt:lpstr>Преговор: Игра „Лов на мухи“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Пример: Без капсулиране</vt:lpstr>
      <vt:lpstr>Пример: С капсулиране</vt:lpstr>
      <vt:lpstr>Проблеми при липса на капсулация:</vt:lpstr>
      <vt:lpstr>Как капсулацията решава тези проблеми?</vt:lpstr>
      <vt:lpstr>PowerPoint Presentation</vt:lpstr>
      <vt:lpstr>PowerPoint Presentation</vt:lpstr>
      <vt:lpstr>Пример за капсулация от реалния свят:</vt:lpstr>
      <vt:lpstr>Задача1: Капсулация – данни на потребител</vt:lpstr>
      <vt:lpstr>PowerPoint Presentation</vt:lpstr>
      <vt:lpstr>2. Статично поле</vt:lpstr>
      <vt:lpstr>Статичен метод</vt:lpstr>
      <vt:lpstr>Пример за статичено поле и статичен метод:</vt:lpstr>
      <vt:lpstr>Пример за статичен атрибут и метод от реалния свят – Банкова система:</vt:lpstr>
      <vt:lpstr>Задача №2 Статични атрибути и методи: Банкова система</vt:lpstr>
      <vt:lpstr>PowerPoint Presentation</vt:lpstr>
      <vt:lpstr>Кое е правилно написано за достъп до статичното поле eye на клас Person?</vt:lpstr>
      <vt:lpstr>Какво научихме днес?</vt:lpstr>
      <vt:lpstr>Домашна работа</vt:lpstr>
      <vt:lpstr>Благодаря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Капсулиране. Статични атрибути и методи.</dc:title>
  <dc:creator>Maria</dc:creator>
  <cp:lastModifiedBy>Maria</cp:lastModifiedBy>
  <cp:revision>64</cp:revision>
  <dcterms:created xsi:type="dcterms:W3CDTF">2025-01-19T19:50:13Z</dcterms:created>
  <dcterms:modified xsi:type="dcterms:W3CDTF">2025-01-21T08:26:38Z</dcterms:modified>
</cp:coreProperties>
</file>